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Proxima Nova Semibold"/>
      <p:regular r:id="rId28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1" roundtripDataSignature="AMtx7mhOdsp9VgJk1g7wywmNfnFpYWBD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ProximaNovaSemibold-regular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ProximaNovaSemi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33c1f20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g133c1f20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6ef534c86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6ef534c86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Specify what </a:t>
            </a:r>
            <a:r>
              <a:rPr b="1" lang="en-US"/>
              <a:t>Success</a:t>
            </a:r>
            <a:r>
              <a:rPr lang="en-US"/>
              <a:t> looks like, and for what </a:t>
            </a:r>
            <a:r>
              <a:rPr b="1" lang="en-US"/>
              <a:t>Audience</a:t>
            </a:r>
            <a:r>
              <a:rPr lang="en-US"/>
              <a:t>.</a:t>
            </a:r>
            <a:br>
              <a:rPr lang="en-US"/>
            </a:b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Wouldn’t it be great if a user with this problem had a solution like this!?.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Paint the picture of that future world where the problem is solved.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Objectively, what would that be like for them?  Better, faster, cheaper?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we get there?  What would we measure to know if we got there?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Five bullets are always better than 6.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f1137e5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f1137e5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ef534c86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6ef534c86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Any unique data wrangling/data-centric AI?  If not, leave out.  Lineage?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Pre-trained model?  If not, why not?  Fine-tuned?  If not, why not?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Messy live data, modeling explainability aspects, ethical/responsible?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wisely; time is of the essence; four bullets always better than five.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ef534c86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6ef534c86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3c1f206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33c1f206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3c1f2061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33c1f2061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3c1f2061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33c1f2061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This is where you can tell funny stories about the stupid things you did!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This is also the slide where you might convey the difference between what you set out out to do, and what you actually did.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3c1f2061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33c1f2061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3c1f2061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33c1f2061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3bbe043f8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This is the slide where you actually SAY your 1-2 sentence elevator pitch.  Engage your audience!!</a:t>
            </a:r>
            <a:endParaRPr/>
          </a:p>
        </p:txBody>
      </p:sp>
      <p:sp>
        <p:nvSpPr>
          <p:cNvPr id="61" name="Google Shape;61;g133bbe043f8_2_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3bbe043f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133bbe043f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3c1f206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133c1f206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Specify what </a:t>
            </a: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being solved, and ensure that everyone is in agreement as to </a:t>
            </a: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</a:t>
            </a:r>
            <a: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that’s a problem.</a:t>
            </a:r>
            <a:br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Tell me about the problem you’re trying to solve.  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Imagine me shaking my head in agreement that this IS, in fact, a problem.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Keep telling me Why it’s a problem until I shake my head up and down.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Is the business value hypothesis clear to me yet?  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If so, move on.  If not, retry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Also, NEVER more than 6 bullets on a slide!!!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f195c3ad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ff195c3ad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Specify what </a:t>
            </a:r>
            <a:r>
              <a:rPr b="1" lang="en-US"/>
              <a:t>Success</a:t>
            </a:r>
            <a:r>
              <a:rPr lang="en-US"/>
              <a:t> looks like, and for what </a:t>
            </a:r>
            <a:r>
              <a:rPr b="1" lang="en-US"/>
              <a:t>Audience</a:t>
            </a:r>
            <a:r>
              <a:rPr lang="en-US"/>
              <a:t>.</a:t>
            </a:r>
            <a:br>
              <a:rPr lang="en-US"/>
            </a:b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Wouldn’t it be great if a user with this problem had a solution like this!?.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Paint the picture of that future world where the problem is solved.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Objectively, what would that be like for them?  Better, faster, cheaper?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we get there?  What would we measure to know if we got there?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Five bullets are always better than 6.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f195c3ad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ff195c3ad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Specify what </a:t>
            </a:r>
            <a:r>
              <a:rPr b="1" lang="en-US"/>
              <a:t>Success</a:t>
            </a:r>
            <a:r>
              <a:rPr lang="en-US"/>
              <a:t> looks like, and for what </a:t>
            </a:r>
            <a:r>
              <a:rPr b="1" lang="en-US"/>
              <a:t>Audience</a:t>
            </a:r>
            <a:r>
              <a:rPr lang="en-US"/>
              <a:t>.</a:t>
            </a:r>
            <a:br>
              <a:rPr lang="en-US"/>
            </a:b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Wouldn’t it be great if a user with this problem had a solution like this!?.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Paint the picture of that future world where the problem is solved.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Objectively, what would that be like for them?  Better, faster, cheaper?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we get there?  What would we measure to know if we got there?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Five bullets are always better than 6.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88b2016e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588b2016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Any unique data wrangling/data-centric AI?  If not, leave out.  Lineage?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Pre-trained model?  If not, why not?  Fine-tuned?  If not, why not?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Messy live data, modeling explainability aspects, ethical/responsible?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wisely; time is of the essence; four bullets always better than five.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ef534c86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6ef534c86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Specify what </a:t>
            </a:r>
            <a:r>
              <a:rPr b="1" lang="en-US"/>
              <a:t>Success</a:t>
            </a:r>
            <a:r>
              <a:rPr lang="en-US"/>
              <a:t> looks like, and for what </a:t>
            </a:r>
            <a:r>
              <a:rPr b="1" lang="en-US"/>
              <a:t>Audience</a:t>
            </a:r>
            <a:r>
              <a:rPr lang="en-US"/>
              <a:t>.</a:t>
            </a:r>
            <a:br>
              <a:rPr lang="en-US"/>
            </a:b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Wouldn’t it be great if a user with this problem had a solution like this!?.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Paint the picture of that future world where the problem is solved.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Objectively, what would that be like for them?  Better, faster, cheaper?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we get there?  What would we measure to know if we got there?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Five bullets are always better than 6.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ef534c86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6ef534c86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Specify what </a:t>
            </a:r>
            <a:r>
              <a:rPr b="1" lang="en-US"/>
              <a:t>Success</a:t>
            </a:r>
            <a:r>
              <a:rPr lang="en-US"/>
              <a:t> looks like, and for what </a:t>
            </a:r>
            <a:r>
              <a:rPr b="1" lang="en-US"/>
              <a:t>Audience</a:t>
            </a:r>
            <a:r>
              <a:rPr lang="en-US"/>
              <a:t>.</a:t>
            </a:r>
            <a:br>
              <a:rPr lang="en-US"/>
            </a:b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Wouldn’t it be great if a user with this problem had a solution like this!?.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Paint the picture of that future world where the problem is solved.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Objectively, what would that be like for them?  Better, faster, cheaper?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we get there?  What would we measure to know if we got there?</a:t>
            </a:r>
            <a:endParaRPr>
              <a:solidFill>
                <a:srgbClr val="52525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100"/>
              <a:buFont typeface="Proxima Nova"/>
              <a:buChar char="●"/>
            </a:pPr>
            <a:r>
              <a:rPr lang="en-US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Five bullets are always better than 6.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33bbe043f8_2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g133bbe043f8_2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g133bbe043f8_2_11"/>
          <p:cNvSpPr txBox="1"/>
          <p:nvPr>
            <p:ph idx="12" type="sldNum"/>
          </p:nvPr>
        </p:nvSpPr>
        <p:spPr>
          <a:xfrm>
            <a:off x="8322883" y="4731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g133bbe043f8_2_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2871" y="73871"/>
            <a:ext cx="766975" cy="7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g133bbe043f8_2_11"/>
          <p:cNvCxnSpPr/>
          <p:nvPr/>
        </p:nvCxnSpPr>
        <p:spPr>
          <a:xfrm>
            <a:off x="311708" y="4731467"/>
            <a:ext cx="85689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g133bbe043f8_2_11"/>
          <p:cNvSpPr txBox="1"/>
          <p:nvPr/>
        </p:nvSpPr>
        <p:spPr>
          <a:xfrm>
            <a:off x="235500" y="4784575"/>
            <a:ext cx="1952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2022 FourthBrain</a:t>
            </a:r>
            <a:endParaRPr b="0" i="0" sz="900" u="none" cap="none" strike="noStrike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33bbe043f8_2_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700"/>
              <a:buFont typeface="Proxima Nova"/>
              <a:buNone/>
              <a:defRPr b="1" sz="4700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g133bbe043f8_2_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800"/>
              <a:buFont typeface="Proxima Nova Semibold"/>
              <a:buNone/>
              <a:defRPr sz="2800">
                <a:solidFill>
                  <a:srgbClr val="52525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9" name="Google Shape;19;g133bbe043f8_2_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6614" y="263450"/>
            <a:ext cx="2350776" cy="13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33bbe043f8_2_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133bbe043f8_2_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133bbe043f8_2_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133bbe043f8_2_33"/>
          <p:cNvSpPr txBox="1"/>
          <p:nvPr>
            <p:ph idx="12" type="sldNum"/>
          </p:nvPr>
        </p:nvSpPr>
        <p:spPr>
          <a:xfrm>
            <a:off x="8407208" y="4731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g133bbe043f8_2_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2496" y="53409"/>
            <a:ext cx="766975" cy="7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g133bbe043f8_2_33"/>
          <p:cNvCxnSpPr/>
          <p:nvPr/>
        </p:nvCxnSpPr>
        <p:spPr>
          <a:xfrm>
            <a:off x="311708" y="4731467"/>
            <a:ext cx="86442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g133bbe043f8_2_33"/>
          <p:cNvSpPr txBox="1"/>
          <p:nvPr/>
        </p:nvSpPr>
        <p:spPr>
          <a:xfrm>
            <a:off x="235500" y="4784575"/>
            <a:ext cx="1952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2022 FourthBrain</a:t>
            </a:r>
            <a:endParaRPr b="0" i="0" sz="900" u="none" cap="none" strike="noStrike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33bbe043f8_2_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600"/>
              <a:buNone/>
              <a:defRPr sz="3600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0" name="Google Shape;30;g133bbe043f8_2_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0475" y="66537"/>
            <a:ext cx="766975" cy="7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33bbe043f8_2_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g133bbe043f8_2_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g133bbe043f8_2_41"/>
          <p:cNvSpPr txBox="1"/>
          <p:nvPr>
            <p:ph idx="12" type="sldNum"/>
          </p:nvPr>
        </p:nvSpPr>
        <p:spPr>
          <a:xfrm>
            <a:off x="8262908" y="4731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g133bbe043f8_2_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10696" y="109859"/>
            <a:ext cx="766975" cy="7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g133bbe043f8_2_41"/>
          <p:cNvCxnSpPr/>
          <p:nvPr/>
        </p:nvCxnSpPr>
        <p:spPr>
          <a:xfrm>
            <a:off x="311708" y="4731467"/>
            <a:ext cx="84999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g133bbe043f8_2_41"/>
          <p:cNvSpPr txBox="1"/>
          <p:nvPr/>
        </p:nvSpPr>
        <p:spPr>
          <a:xfrm>
            <a:off x="235500" y="4784575"/>
            <a:ext cx="1952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2022 FourthBrain</a:t>
            </a:r>
            <a:endParaRPr b="0" i="0" sz="900" u="none" cap="none" strike="noStrike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33bbe043f8_2_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133bbe043f8_2_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g133bbe043f8_2_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g133bbe043f8_2_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g133bbe043f8_2_18"/>
          <p:cNvSpPr txBox="1"/>
          <p:nvPr>
            <p:ph idx="12" type="sldNum"/>
          </p:nvPr>
        </p:nvSpPr>
        <p:spPr>
          <a:xfrm>
            <a:off x="8288108" y="4731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g133bbe043f8_2_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8746" y="72209"/>
            <a:ext cx="766975" cy="7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g133bbe043f8_2_18"/>
          <p:cNvCxnSpPr/>
          <p:nvPr/>
        </p:nvCxnSpPr>
        <p:spPr>
          <a:xfrm flipH="1" rot="10800000">
            <a:off x="311708" y="4728767"/>
            <a:ext cx="85251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g133bbe043f8_2_18"/>
          <p:cNvSpPr txBox="1"/>
          <p:nvPr/>
        </p:nvSpPr>
        <p:spPr>
          <a:xfrm>
            <a:off x="235500" y="4784575"/>
            <a:ext cx="1952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2022 FourthBrain</a:t>
            </a:r>
            <a:endParaRPr b="0" i="0" sz="900" u="none" cap="none" strike="noStrike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33bbe043f8_2_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" name="Google Shape;49;g133bbe043f8_2_27"/>
          <p:cNvSpPr txBox="1"/>
          <p:nvPr>
            <p:ph idx="12" type="sldNum"/>
          </p:nvPr>
        </p:nvSpPr>
        <p:spPr>
          <a:xfrm>
            <a:off x="8303683" y="4731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g133bbe043f8_2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03671" y="78484"/>
            <a:ext cx="766975" cy="7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g133bbe043f8_2_27"/>
          <p:cNvCxnSpPr/>
          <p:nvPr/>
        </p:nvCxnSpPr>
        <p:spPr>
          <a:xfrm>
            <a:off x="311708" y="4731467"/>
            <a:ext cx="8550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g133bbe043f8_2_27"/>
          <p:cNvSpPr txBox="1"/>
          <p:nvPr/>
        </p:nvSpPr>
        <p:spPr>
          <a:xfrm>
            <a:off x="235500" y="4784575"/>
            <a:ext cx="1952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2022 FourthBrain</a:t>
            </a:r>
            <a:endParaRPr b="0" i="0" sz="900" u="none" cap="none" strike="noStrike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33bbe043f8_2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133bbe043f8_2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g133bbe043f8_2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mponents.one/datasets/all-the-news-2-news-articles-dataset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kaggle.com/datasets/abhinavwalia95/entity-annotated-corpus" TargetMode="External"/><Relationship Id="rId4" Type="http://schemas.openxmlformats.org/officeDocument/2006/relationships/hyperlink" Target="https://components.one/datasets/all-the-news-2-news-articles-dataset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datasets/abhinavwalia95/entity-annotated-corpus" TargetMode="External"/><Relationship Id="rId4" Type="http://schemas.openxmlformats.org/officeDocument/2006/relationships/hyperlink" Target="https://components.one/datasets/all-the-news-2-news-articles-dataset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3c1f20611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Slides</a:t>
            </a:r>
            <a:endParaRPr/>
          </a:p>
        </p:txBody>
      </p:sp>
      <p:sp>
        <p:nvSpPr>
          <p:cNvPr id="58" name="Google Shape;58;g133c1f20611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-US">
                <a:solidFill>
                  <a:schemeClr val="accent1"/>
                </a:solidFill>
              </a:rPr>
              <a:t>Title										 [30s]</a:t>
            </a:r>
            <a:endParaRPr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-US">
                <a:solidFill>
                  <a:schemeClr val="accent1"/>
                </a:solidFill>
              </a:rPr>
              <a:t>Outline									 [30s]</a:t>
            </a:r>
            <a:endParaRPr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en-US">
                <a:solidFill>
                  <a:schemeClr val="accent1"/>
                </a:solidFill>
              </a:rPr>
              <a:t>Problem (i.e. Problem + Why)				 [1 min]</a:t>
            </a:r>
            <a:endParaRPr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>
                <a:solidFill>
                  <a:schemeClr val="accent1"/>
                </a:solidFill>
              </a:rPr>
              <a:t>Solution</a:t>
            </a:r>
            <a:r>
              <a:rPr lang="en-US"/>
              <a:t> thoughts (i.e., Success + Audience) [1 min]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>
                <a:solidFill>
                  <a:schemeClr val="accent1"/>
                </a:solidFill>
              </a:rPr>
              <a:t>Data </a:t>
            </a:r>
            <a:r>
              <a:rPr lang="en-US"/>
              <a:t>+ Model (i.e., What, 1st part) 			 [1 min]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>
                <a:solidFill>
                  <a:srgbClr val="000000"/>
                </a:solidFill>
              </a:rPr>
              <a:t>Demo	</a:t>
            </a:r>
            <a:r>
              <a:rPr lang="en-US"/>
              <a:t>								 [2 min]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MLE Stack/Iterations (What, 2nd part)	        [2 min]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Conclusions (and lessons learned)			 [90s]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>
                <a:solidFill>
                  <a:srgbClr val="000000"/>
                </a:solidFill>
              </a:rPr>
              <a:t>Future Work	</a:t>
            </a:r>
            <a:r>
              <a:rPr lang="en-US"/>
              <a:t>							 [30s]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(Thank You &amp; Q&amp;A)						 [0s]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6ef534c862_0_64"/>
          <p:cNvSpPr txBox="1"/>
          <p:nvPr>
            <p:ph idx="1" type="body"/>
          </p:nvPr>
        </p:nvSpPr>
        <p:spPr>
          <a:xfrm>
            <a:off x="316600" y="1127225"/>
            <a:ext cx="40062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Deployment (</a:t>
            </a:r>
            <a:r>
              <a:rPr i="1" lang="en-US" sz="2100">
                <a:solidFill>
                  <a:schemeClr val="dk1"/>
                </a:solidFill>
              </a:rPr>
              <a:t>work in progress</a:t>
            </a:r>
            <a:r>
              <a:rPr lang="en-US" sz="2100">
                <a:solidFill>
                  <a:schemeClr val="dk1"/>
                </a:solidFill>
              </a:rPr>
              <a:t>) </a:t>
            </a:r>
            <a:endParaRPr sz="2100"/>
          </a:p>
        </p:txBody>
      </p:sp>
      <p:sp>
        <p:nvSpPr>
          <p:cNvPr id="179" name="Google Shape;179;g16ef534c862_0_64"/>
          <p:cNvSpPr txBox="1"/>
          <p:nvPr>
            <p:ph type="title"/>
          </p:nvPr>
        </p:nvSpPr>
        <p:spPr>
          <a:xfrm>
            <a:off x="3108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Next steps: starting to develop a web app in Flask </a:t>
            </a:r>
            <a:endParaRPr/>
          </a:p>
        </p:txBody>
      </p:sp>
      <p:pic>
        <p:nvPicPr>
          <p:cNvPr id="180" name="Google Shape;180;g16ef534c862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5" y="1846000"/>
            <a:ext cx="4905733" cy="2230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g16ef534c862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300" y="2517574"/>
            <a:ext cx="4006200" cy="2390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6f1137e5d1_0_5"/>
          <p:cNvSpPr/>
          <p:nvPr/>
        </p:nvSpPr>
        <p:spPr>
          <a:xfrm>
            <a:off x="1306275" y="2315525"/>
            <a:ext cx="4122900" cy="4908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6f1137e5d1_0_5"/>
          <p:cNvSpPr/>
          <p:nvPr/>
        </p:nvSpPr>
        <p:spPr>
          <a:xfrm>
            <a:off x="1223950" y="3131275"/>
            <a:ext cx="6807600" cy="2466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6f1137e5d1_0_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Data issue: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don’t have GLG</a:t>
            </a:r>
            <a:r>
              <a:rPr lang="en-US"/>
              <a:t>'s </a:t>
            </a:r>
            <a:r>
              <a:rPr lang="en-US"/>
              <a:t>"client request" (input) dataset to test our model.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Looking at the clustering results, there is a concern that the </a:t>
            </a:r>
            <a:r>
              <a:rPr b="1" lang="en-US"/>
              <a:t>dataset we are using may not be diverse enough</a:t>
            </a:r>
            <a:r>
              <a:rPr lang="en-US"/>
              <a:t> in terms of the topics it involves.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Should we use the bigger News 2.0* dataset?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if so, do we need to run it on AWS? 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/>
              <a:t>Connections between two parts of the model: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How can we use the tagged words from the NER model in the second clustering part? </a:t>
            </a:r>
            <a:br>
              <a:rPr lang="en-US"/>
            </a:br>
            <a:r>
              <a:rPr lang="en-US"/>
              <a:t>At the moment, the clustering is done using the entire sentence, with stopwords and punctuation removed.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Some sentences don’t have tagged words. </a:t>
            </a:r>
            <a:endParaRPr/>
          </a:p>
        </p:txBody>
      </p:sp>
      <p:sp>
        <p:nvSpPr>
          <p:cNvPr id="189" name="Google Shape;189;g16f1137e5d1_0_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6f1137e5d1_0_5"/>
          <p:cNvSpPr txBox="1"/>
          <p:nvPr>
            <p:ph idx="1" type="body"/>
          </p:nvPr>
        </p:nvSpPr>
        <p:spPr>
          <a:xfrm>
            <a:off x="310900" y="4399775"/>
            <a:ext cx="85206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* </a:t>
            </a:r>
            <a:r>
              <a:rPr lang="en-US" sz="1200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All the News 2.0 - Components</a:t>
            </a:r>
            <a:r>
              <a:rPr lang="en-US" sz="1200"/>
              <a:t>: 2.7-million news articles dataset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ef534c862_0_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 (1 min)</a:t>
            </a:r>
            <a:endParaRPr/>
          </a:p>
        </p:txBody>
      </p:sp>
      <p:sp>
        <p:nvSpPr>
          <p:cNvPr id="196" name="Google Shape;196;g16ef534c862_0_76"/>
          <p:cNvSpPr txBox="1"/>
          <p:nvPr>
            <p:ph idx="1" type="body"/>
          </p:nvPr>
        </p:nvSpPr>
        <p:spPr>
          <a:xfrm>
            <a:off x="311700" y="923875"/>
            <a:ext cx="8600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Did exploratory data analysis (EDA) on two datasets from Kaggle:</a:t>
            </a:r>
            <a:endParaRPr/>
          </a:p>
          <a:p>
            <a:pPr indent="-234950" lvl="1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Annotated Corpus for Named Entity Recognition | Kaggle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9250" lvl="0" marL="400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>
                <a:solidFill>
                  <a:schemeClr val="dk1"/>
                </a:solidFill>
              </a:rPr>
              <a:t>Next step: train our model using this other 2.7-million news articles dataset:</a:t>
            </a:r>
            <a:endParaRPr>
              <a:solidFill>
                <a:schemeClr val="dk1"/>
              </a:solidFill>
            </a:endParaRPr>
          </a:p>
          <a:p>
            <a:pPr indent="-2349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All the News 2.0 - Components</a:t>
            </a:r>
            <a:endParaRPr sz="1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197" name="Google Shape;197;g16ef534c862_0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8000" y="2195254"/>
            <a:ext cx="1672124" cy="17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6ef534c862_0_76"/>
          <p:cNvSpPr txBox="1"/>
          <p:nvPr/>
        </p:nvSpPr>
        <p:spPr>
          <a:xfrm>
            <a:off x="2311776" y="1795050"/>
            <a:ext cx="18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Example of entity tag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g16ef534c862_0_76"/>
          <p:cNvPicPr preferRelativeResize="0"/>
          <p:nvPr/>
        </p:nvPicPr>
        <p:blipFill rotWithShape="1">
          <a:blip r:embed="rId6">
            <a:alphaModFix/>
          </a:blip>
          <a:srcRect b="0" l="5747" r="45548" t="16929"/>
          <a:stretch/>
        </p:blipFill>
        <p:spPr>
          <a:xfrm>
            <a:off x="475500" y="2224925"/>
            <a:ext cx="1819712" cy="159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6ef534c862_0_76"/>
          <p:cNvSpPr txBox="1"/>
          <p:nvPr/>
        </p:nvSpPr>
        <p:spPr>
          <a:xfrm>
            <a:off x="475500" y="1784325"/>
            <a:ext cx="16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List of entity tags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g16ef534c862_0_76"/>
          <p:cNvSpPr/>
          <p:nvPr/>
        </p:nvSpPr>
        <p:spPr>
          <a:xfrm>
            <a:off x="2974425" y="2184650"/>
            <a:ext cx="515400" cy="1706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6ef534c862_0_76"/>
          <p:cNvSpPr/>
          <p:nvPr/>
        </p:nvSpPr>
        <p:spPr>
          <a:xfrm>
            <a:off x="3120461" y="3232138"/>
            <a:ext cx="907500" cy="161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6ef534c862_0_76"/>
          <p:cNvSpPr/>
          <p:nvPr/>
        </p:nvSpPr>
        <p:spPr>
          <a:xfrm>
            <a:off x="430950" y="2277488"/>
            <a:ext cx="1761300" cy="223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g16ef534c862_0_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5883" y="2120300"/>
            <a:ext cx="2616792" cy="18074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g16ef534c862_0_76"/>
          <p:cNvSpPr txBox="1"/>
          <p:nvPr/>
        </p:nvSpPr>
        <p:spPr>
          <a:xfrm>
            <a:off x="4592975" y="1784325"/>
            <a:ext cx="22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Plot of entity tag count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g16ef534c862_0_76"/>
          <p:cNvSpPr/>
          <p:nvPr/>
        </p:nvSpPr>
        <p:spPr>
          <a:xfrm>
            <a:off x="4255875" y="2118386"/>
            <a:ext cx="608400" cy="18030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g16ef534c862_0_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3375" y="2184525"/>
            <a:ext cx="1988390" cy="14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6ef534c862_0_76"/>
          <p:cNvSpPr txBox="1"/>
          <p:nvPr/>
        </p:nvSpPr>
        <p:spPr>
          <a:xfrm>
            <a:off x="7115775" y="1795050"/>
            <a:ext cx="19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Capital vs. non-capital word count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g16ef534c862_0_76"/>
          <p:cNvSpPr txBox="1"/>
          <p:nvPr/>
        </p:nvSpPr>
        <p:spPr>
          <a:xfrm>
            <a:off x="4592975" y="4381100"/>
            <a:ext cx="4181400" cy="61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For discussion: use this data to train the model (in light of capstone time constraints?)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ef534c862_0_39"/>
          <p:cNvSpPr/>
          <p:nvPr/>
        </p:nvSpPr>
        <p:spPr>
          <a:xfrm>
            <a:off x="1436800" y="760654"/>
            <a:ext cx="6338700" cy="1038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6ef534c862_0_39"/>
          <p:cNvSpPr txBox="1"/>
          <p:nvPr>
            <p:ph type="title"/>
          </p:nvPr>
        </p:nvSpPr>
        <p:spPr>
          <a:xfrm>
            <a:off x="311700" y="8554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Q&amp;A and Feedback</a:t>
            </a:r>
            <a:endParaRPr/>
          </a:p>
        </p:txBody>
      </p:sp>
      <p:sp>
        <p:nvSpPr>
          <p:cNvPr id="216" name="Google Shape;216;g16ef534c862_0_39"/>
          <p:cNvSpPr txBox="1"/>
          <p:nvPr>
            <p:ph idx="4294967295" type="subTitle"/>
          </p:nvPr>
        </p:nvSpPr>
        <p:spPr>
          <a:xfrm>
            <a:off x="311700" y="19197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Project</a:t>
            </a:r>
            <a:b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match made in machine learning heaven: </a:t>
            </a:r>
            <a:b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linking every request to the best </a:t>
            </a:r>
            <a:r>
              <a:rPr b="1" i="1" lang="en-US" sz="2400">
                <a:solidFill>
                  <a:schemeClr val="dk1"/>
                </a:solidFill>
              </a:rPr>
              <a:t>expert</a:t>
            </a:r>
            <a:br>
              <a:rPr b="1" lang="en-US" sz="4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-US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US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Cris Fortes, Ying Hu, Cody McCormack</a:t>
            </a:r>
            <a:endParaRPr sz="1900"/>
          </a:p>
        </p:txBody>
      </p:sp>
      <p:pic>
        <p:nvPicPr>
          <p:cNvPr id="217" name="Google Shape;217;g16ef534c862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825" y="2066544"/>
            <a:ext cx="618075" cy="2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6ef534c862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225" y="4130150"/>
            <a:ext cx="907000" cy="9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6ef534c862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500" y="4130150"/>
            <a:ext cx="907000" cy="9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6ef534c862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2775" y="4130150"/>
            <a:ext cx="907000" cy="9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3c1f20611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Demo (2 min)</a:t>
            </a:r>
            <a:endParaRPr/>
          </a:p>
        </p:txBody>
      </p:sp>
      <p:sp>
        <p:nvSpPr>
          <p:cNvPr id="226" name="Google Shape;226;g133c1f20611_0_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													… &amp; screen share well!</a:t>
            </a:r>
            <a:endParaRPr/>
          </a:p>
        </p:txBody>
      </p:sp>
      <p:pic>
        <p:nvPicPr>
          <p:cNvPr id="227" name="Google Shape;227;g133c1f20611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3799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3c1f20611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MLE Stack (2 min)</a:t>
            </a:r>
            <a:endParaRPr/>
          </a:p>
        </p:txBody>
      </p:sp>
      <p:sp>
        <p:nvSpPr>
          <p:cNvPr id="233" name="Google Shape;233;g133c1f20611_0_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Exploratory Data Analysis &amp; Wrangling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Experimentation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Data Engineering Pipeline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Machine Learning Pipeline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Deployment Pipeline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-US"/>
              <a:t>These ^^ are probably worth talking about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Maybe consider…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Feature Store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>
                <a:solidFill>
                  <a:schemeClr val="dk1"/>
                </a:solidFill>
              </a:rPr>
              <a:t>Metadata store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>
                <a:solidFill>
                  <a:schemeClr val="dk1"/>
                </a:solidFill>
              </a:rPr>
              <a:t>Model registry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>
                <a:solidFill>
                  <a:schemeClr val="dk1"/>
                </a:solidFill>
              </a:rPr>
              <a:t>Model serving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>
                <a:solidFill>
                  <a:schemeClr val="dk1"/>
                </a:solidFill>
              </a:rPr>
              <a:t>Model Monitoring</a:t>
            </a:r>
            <a:endParaRPr/>
          </a:p>
        </p:txBody>
      </p:sp>
      <p:sp>
        <p:nvSpPr>
          <p:cNvPr id="234" name="Google Shape;234;g133c1f20611_0_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your stack image here!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3c1f20611_0_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Conclusions (90 s)</a:t>
            </a:r>
            <a:endParaRPr/>
          </a:p>
        </p:txBody>
      </p:sp>
      <p:sp>
        <p:nvSpPr>
          <p:cNvPr id="240" name="Google Shape;240;g133c1f20611_0_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We learned to do end-to-end ML the easy way, the hard way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Let us tell you about it!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Here’s a tip or two for anyone who tries to walk down a similar path!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And the biggest lesson we’re taking with us into the future is …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3c1f20611_0_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Future Work (30 s)</a:t>
            </a:r>
            <a:endParaRPr/>
          </a:p>
        </p:txBody>
      </p:sp>
      <p:sp>
        <p:nvSpPr>
          <p:cNvPr id="246" name="Google Shape;246;g133c1f20611_0_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Given those conclusions and lessons…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here’s what we would do next…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in rank order…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and here’s why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That’s a wrap!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3c1f20611_0_49"/>
          <p:cNvSpPr txBox="1"/>
          <p:nvPr>
            <p:ph type="title"/>
          </p:nvPr>
        </p:nvSpPr>
        <p:spPr>
          <a:xfrm>
            <a:off x="311700" y="8554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Thank You! Questions?</a:t>
            </a:r>
            <a:endParaRPr/>
          </a:p>
        </p:txBody>
      </p:sp>
      <p:sp>
        <p:nvSpPr>
          <p:cNvPr id="252" name="Google Shape;252;g133c1f20611_0_49"/>
          <p:cNvSpPr txBox="1"/>
          <p:nvPr>
            <p:ph idx="4294967295" type="subTitle"/>
          </p:nvPr>
        </p:nvSpPr>
        <p:spPr>
          <a:xfrm>
            <a:off x="311700" y="19197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Project</a:t>
            </a:r>
            <a:b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match made in machine learning heaven: </a:t>
            </a:r>
            <a:b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linking every request to the best </a:t>
            </a:r>
            <a:r>
              <a:rPr b="1" i="1" lang="en-US" sz="2400">
                <a:solidFill>
                  <a:schemeClr val="dk1"/>
                </a:solidFill>
              </a:rPr>
              <a:t>expert</a:t>
            </a:r>
            <a:br>
              <a:rPr b="1" lang="en-US" sz="4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-US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US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Cris Fortes, Ying Hu, Cody McCormack</a:t>
            </a:r>
            <a:endParaRPr sz="1900"/>
          </a:p>
        </p:txBody>
      </p:sp>
      <p:pic>
        <p:nvPicPr>
          <p:cNvPr id="253" name="Google Shape;253;g133c1f20611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825" y="2066544"/>
            <a:ext cx="618075" cy="2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33c1f20611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225" y="4130150"/>
            <a:ext cx="907000" cy="9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33c1f20611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500" y="4130150"/>
            <a:ext cx="907000" cy="9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33c1f20611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2775" y="4130150"/>
            <a:ext cx="907000" cy="9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3bbe043f8_2_48"/>
          <p:cNvSpPr txBox="1"/>
          <p:nvPr>
            <p:ph idx="1" type="subTitle"/>
          </p:nvPr>
        </p:nvSpPr>
        <p:spPr>
          <a:xfrm>
            <a:off x="311700" y="19197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</a:t>
            </a:r>
            <a:b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match made in machine learning heaven: </a:t>
            </a:r>
            <a:br>
              <a:rPr b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i="1" lang="en-US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linking every client request to the best expert</a:t>
            </a:r>
            <a:br>
              <a:rPr b="1" lang="en-US" sz="4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-US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US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Cris Fortes</a:t>
            </a:r>
            <a:r>
              <a:rPr b="1" lang="en-US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Ying Hu, </a:t>
            </a:r>
            <a:r>
              <a:rPr b="1" lang="en-US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Cody McCormack</a:t>
            </a:r>
            <a:endParaRPr sz="1900"/>
          </a:p>
        </p:txBody>
      </p:sp>
      <p:pic>
        <p:nvPicPr>
          <p:cNvPr id="64" name="Google Shape;64;g133bbe043f8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825" y="2066544"/>
            <a:ext cx="618075" cy="2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133bbe043f8_2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225" y="4130150"/>
            <a:ext cx="907000" cy="9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133bbe043f8_2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500" y="4130150"/>
            <a:ext cx="907000" cy="9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133bbe043f8_2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2775" y="4130150"/>
            <a:ext cx="907000" cy="9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3bbe043f8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73" name="Google Shape;73;g133bbe043f8_0_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Problem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Solution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Data + Model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Demo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MLE Stack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Conclusions (and lessons learned)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Future Work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3c1f20611_0_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Problem (1 min)</a:t>
            </a:r>
            <a:endParaRPr/>
          </a:p>
        </p:txBody>
      </p:sp>
      <p:sp>
        <p:nvSpPr>
          <p:cNvPr id="79" name="Google Shape;79;g133c1f20611_0_5"/>
          <p:cNvSpPr txBox="1"/>
          <p:nvPr>
            <p:ph idx="1" type="body"/>
          </p:nvPr>
        </p:nvSpPr>
        <p:spPr>
          <a:xfrm>
            <a:off x="311700" y="1076275"/>
            <a:ext cx="85206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GLG</a:t>
            </a:r>
            <a:r>
              <a:rPr lang="en-US"/>
              <a:t>'s business largely revolves around </a:t>
            </a:r>
            <a:r>
              <a:rPr b="1" i="1" lang="en-US"/>
              <a:t>matching</a:t>
            </a:r>
            <a:r>
              <a:rPr lang="en-US"/>
              <a:t> </a:t>
            </a:r>
            <a:r>
              <a:rPr b="1" i="1" lang="en-US"/>
              <a:t>clients</a:t>
            </a:r>
            <a:r>
              <a:rPr lang="en-US"/>
              <a:t>,</a:t>
            </a:r>
            <a:r>
              <a:rPr lang="en-US"/>
              <a:t> requesting insights on a specific topic, </a:t>
            </a:r>
            <a:r>
              <a:rPr b="1" i="1" lang="en-US"/>
              <a:t>with an expert</a:t>
            </a:r>
            <a:r>
              <a:rPr lang="en-US"/>
              <a:t> on that topic from their large database so that they can meet by phone, video or in person. Visually: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33c1f20611_0_5"/>
          <p:cNvSpPr txBox="1"/>
          <p:nvPr>
            <p:ph idx="1" type="body"/>
          </p:nvPr>
        </p:nvSpPr>
        <p:spPr>
          <a:xfrm>
            <a:off x="387325" y="3912175"/>
            <a:ext cx="8520600" cy="830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Since GLG receives </a:t>
            </a:r>
            <a:r>
              <a:rPr b="1" lang="en-US"/>
              <a:t>100s of these requests</a:t>
            </a:r>
            <a:r>
              <a:rPr lang="en-US"/>
              <a:t> per day, how can they leverage machine learning to </a:t>
            </a:r>
            <a:r>
              <a:rPr b="1" i="1" lang="en-US"/>
              <a:t>semi-automate</a:t>
            </a:r>
            <a:r>
              <a:rPr b="1" i="1" lang="en-US"/>
              <a:t> the matching process at </a:t>
            </a:r>
            <a:r>
              <a:rPr b="1" i="1" lang="en-US"/>
              <a:t>scale</a:t>
            </a:r>
            <a:r>
              <a:rPr lang="en-US"/>
              <a:t>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33c1f20611_0_5"/>
          <p:cNvSpPr txBox="1"/>
          <p:nvPr/>
        </p:nvSpPr>
        <p:spPr>
          <a:xfrm>
            <a:off x="311700" y="2332050"/>
            <a:ext cx="1469400" cy="137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Client needs insights on a specific topic</a:t>
            </a:r>
            <a:endParaRPr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g133c1f20611_0_5"/>
          <p:cNvSpPr txBox="1"/>
          <p:nvPr/>
        </p:nvSpPr>
        <p:spPr>
          <a:xfrm>
            <a:off x="2031300" y="2334074"/>
            <a:ext cx="1469400" cy="137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Client submits a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written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request to GLG for access to an expert on that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specific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topic </a:t>
            </a:r>
            <a:endParaRPr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g133c1f20611_0_5"/>
          <p:cNvSpPr txBox="1"/>
          <p:nvPr/>
        </p:nvSpPr>
        <p:spPr>
          <a:xfrm>
            <a:off x="3826550" y="2334074"/>
            <a:ext cx="1469400" cy="1371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Matched client and topic expert meet by phone, video or in person</a:t>
            </a:r>
            <a:endParaRPr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g133c1f20611_0_5"/>
          <p:cNvSpPr txBox="1"/>
          <p:nvPr/>
        </p:nvSpPr>
        <p:spPr>
          <a:xfrm>
            <a:off x="5698000" y="2334074"/>
            <a:ext cx="1469400" cy="13716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GLG seeks and matches the best expert for each specific request  </a:t>
            </a:r>
            <a:endParaRPr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g133c1f20611_0_5"/>
          <p:cNvSpPr txBox="1"/>
          <p:nvPr/>
        </p:nvSpPr>
        <p:spPr>
          <a:xfrm>
            <a:off x="7438525" y="2334074"/>
            <a:ext cx="1469400" cy="13716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GLG has 1 million freelance experts on their database </a:t>
            </a:r>
            <a:endParaRPr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" name="Google Shape;86;g133c1f20611_0_5"/>
          <p:cNvCxnSpPr>
            <a:endCxn id="82" idx="1"/>
          </p:cNvCxnSpPr>
          <p:nvPr/>
        </p:nvCxnSpPr>
        <p:spPr>
          <a:xfrm flipH="1" rot="10800000">
            <a:off x="1750200" y="3019874"/>
            <a:ext cx="2811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g133c1f20611_0_5"/>
          <p:cNvCxnSpPr>
            <a:stCxn id="82" idx="3"/>
            <a:endCxn id="83" idx="1"/>
          </p:cNvCxnSpPr>
          <p:nvPr/>
        </p:nvCxnSpPr>
        <p:spPr>
          <a:xfrm>
            <a:off x="3500700" y="3019874"/>
            <a:ext cx="32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g133c1f20611_0_5"/>
          <p:cNvCxnSpPr>
            <a:stCxn id="85" idx="1"/>
            <a:endCxn id="84" idx="3"/>
          </p:cNvCxnSpPr>
          <p:nvPr/>
        </p:nvCxnSpPr>
        <p:spPr>
          <a:xfrm rot="10800000">
            <a:off x="7167325" y="3019874"/>
            <a:ext cx="271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g133c1f20611_0_5"/>
          <p:cNvCxnSpPr>
            <a:stCxn id="84" idx="1"/>
            <a:endCxn id="83" idx="3"/>
          </p:cNvCxnSpPr>
          <p:nvPr/>
        </p:nvCxnSpPr>
        <p:spPr>
          <a:xfrm rot="10800000">
            <a:off x="5296000" y="3019874"/>
            <a:ext cx="40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g133c1f20611_0_5"/>
          <p:cNvSpPr txBox="1"/>
          <p:nvPr/>
        </p:nvSpPr>
        <p:spPr>
          <a:xfrm>
            <a:off x="5804275" y="1994850"/>
            <a:ext cx="11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Our focus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g133c1f20611_0_5"/>
          <p:cNvSpPr txBox="1"/>
          <p:nvPr/>
        </p:nvSpPr>
        <p:spPr>
          <a:xfrm>
            <a:off x="2166825" y="2025466"/>
            <a:ext cx="11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f195c3ad5_0_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Solution (1 min), </a:t>
            </a:r>
            <a:r>
              <a:rPr i="1" lang="en-US"/>
              <a:t>preliminary</a:t>
            </a:r>
            <a:endParaRPr i="1"/>
          </a:p>
        </p:txBody>
      </p:sp>
      <p:sp>
        <p:nvSpPr>
          <p:cNvPr id="97" name="Google Shape;97;gff195c3ad5_0_75"/>
          <p:cNvSpPr txBox="1"/>
          <p:nvPr>
            <p:ph idx="1" type="body"/>
          </p:nvPr>
        </p:nvSpPr>
        <p:spPr>
          <a:xfrm>
            <a:off x="310896" y="908728"/>
            <a:ext cx="8520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Natural Language Processing (NLP)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gff195c3ad5_0_75"/>
          <p:cNvSpPr txBox="1"/>
          <p:nvPr>
            <p:ph idx="1" type="body"/>
          </p:nvPr>
        </p:nvSpPr>
        <p:spPr>
          <a:xfrm>
            <a:off x="464100" y="1619070"/>
            <a:ext cx="3959100" cy="2618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</a:t>
            </a:r>
            <a:r>
              <a:rPr lang="en-US" sz="1900"/>
              <a:t>Named-Entity Recognition (NER)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1" marL="400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Selected</a:t>
            </a:r>
            <a:r>
              <a:rPr lang="en-US" sz="1700">
                <a:solidFill>
                  <a:schemeClr val="dk1"/>
                </a:solidFill>
              </a:rPr>
              <a:t> libraries: spaCy, The Natural Language Toolkit (NLTK)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gff195c3ad5_0_75"/>
          <p:cNvSpPr txBox="1"/>
          <p:nvPr>
            <p:ph idx="1" type="body"/>
          </p:nvPr>
        </p:nvSpPr>
        <p:spPr>
          <a:xfrm>
            <a:off x="4965950" y="1619098"/>
            <a:ext cx="3959100" cy="2618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C</a:t>
            </a:r>
            <a:r>
              <a:rPr lang="en-US" sz="1900"/>
              <a:t>lustering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1" marL="400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Topic modeling: latent Dirichlet allocation or LDA (being tested, </a:t>
            </a:r>
            <a:r>
              <a:rPr lang="en-US" sz="1700">
                <a:solidFill>
                  <a:srgbClr val="0000FF"/>
                </a:solidFill>
              </a:rPr>
              <a:t>promising</a:t>
            </a:r>
            <a:r>
              <a:rPr lang="en-US" sz="1700">
                <a:solidFill>
                  <a:schemeClr val="dk1"/>
                </a:solidFill>
              </a:rPr>
              <a:t>)</a:t>
            </a:r>
            <a:endParaRPr/>
          </a:p>
          <a:p>
            <a:pPr indent="-279400" lvl="1" marL="4000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K-means clustering (</a:t>
            </a:r>
            <a:r>
              <a:rPr lang="en-US" sz="1700">
                <a:solidFill>
                  <a:srgbClr val="FF0000"/>
                </a:solidFill>
              </a:rPr>
              <a:t>current results disappointing</a:t>
            </a:r>
            <a:r>
              <a:rPr lang="en-US" sz="1700">
                <a:solidFill>
                  <a:schemeClr val="dk1"/>
                </a:solidFill>
              </a:rPr>
              <a:t>; to be tested using better embedding algorithm)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00" name="Google Shape;100;gff195c3ad5_0_75"/>
          <p:cNvCxnSpPr>
            <a:stCxn id="98" idx="3"/>
            <a:endCxn id="99" idx="1"/>
          </p:cNvCxnSpPr>
          <p:nvPr/>
        </p:nvCxnSpPr>
        <p:spPr>
          <a:xfrm>
            <a:off x="4423200" y="2928420"/>
            <a:ext cx="542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gff195c3ad5_0_75"/>
          <p:cNvSpPr/>
          <p:nvPr/>
        </p:nvSpPr>
        <p:spPr>
          <a:xfrm>
            <a:off x="292000" y="1406169"/>
            <a:ext cx="386700" cy="41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gff195c3ad5_0_75"/>
          <p:cNvSpPr/>
          <p:nvPr/>
        </p:nvSpPr>
        <p:spPr>
          <a:xfrm>
            <a:off x="4782550" y="1406169"/>
            <a:ext cx="386700" cy="41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gff195c3ad5_0_75"/>
          <p:cNvSpPr txBox="1"/>
          <p:nvPr>
            <p:ph idx="1" type="body"/>
          </p:nvPr>
        </p:nvSpPr>
        <p:spPr>
          <a:xfrm>
            <a:off x="766676" y="4247364"/>
            <a:ext cx="796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* Step 3 would be to build a recommendation system to suggest the highest matching expert(s) for each request but that is outside the scope of this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gff195c3ad5_0_75"/>
          <p:cNvSpPr/>
          <p:nvPr/>
        </p:nvSpPr>
        <p:spPr>
          <a:xfrm>
            <a:off x="452313" y="4273286"/>
            <a:ext cx="386700" cy="41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roxima Nova"/>
                <a:ea typeface="Proxima Nova"/>
                <a:cs typeface="Proxima Nova"/>
                <a:sym typeface="Proxima Nova"/>
              </a:rPr>
              <a:t>3*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f195c3ad5_0_59"/>
          <p:cNvSpPr txBox="1"/>
          <p:nvPr/>
        </p:nvSpPr>
        <p:spPr>
          <a:xfrm>
            <a:off x="168479" y="1817425"/>
            <a:ext cx="16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0" name="Google Shape;110;gff195c3ad5_0_59"/>
          <p:cNvCxnSpPr>
            <a:stCxn id="111" idx="3"/>
            <a:endCxn id="112" idx="1"/>
          </p:cNvCxnSpPr>
          <p:nvPr/>
        </p:nvCxnSpPr>
        <p:spPr>
          <a:xfrm>
            <a:off x="1777025" y="2924231"/>
            <a:ext cx="20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gff195c3ad5_0_59"/>
          <p:cNvCxnSpPr>
            <a:stCxn id="112" idx="3"/>
            <a:endCxn id="114" idx="1"/>
          </p:cNvCxnSpPr>
          <p:nvPr/>
        </p:nvCxnSpPr>
        <p:spPr>
          <a:xfrm>
            <a:off x="2587700" y="2924231"/>
            <a:ext cx="212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gff195c3ad5_0_59"/>
          <p:cNvSpPr txBox="1"/>
          <p:nvPr/>
        </p:nvSpPr>
        <p:spPr>
          <a:xfrm>
            <a:off x="168425" y="2125331"/>
            <a:ext cx="1608600" cy="1597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"I need to know what David Guetta is up to these days including what he may do next."</a:t>
            </a:r>
            <a:endParaRPr>
              <a:highlight>
                <a:schemeClr val="accent4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gff195c3ad5_0_59"/>
          <p:cNvSpPr txBox="1"/>
          <p:nvPr/>
        </p:nvSpPr>
        <p:spPr>
          <a:xfrm>
            <a:off x="1979600" y="2125331"/>
            <a:ext cx="608100" cy="1597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NLP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         </a:t>
            </a:r>
            <a:br>
              <a:rPr lang="en-US" sz="13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 NER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gff195c3ad5_0_59"/>
          <p:cNvSpPr txBox="1"/>
          <p:nvPr/>
        </p:nvSpPr>
        <p:spPr>
          <a:xfrm>
            <a:off x="2800175" y="2125331"/>
            <a:ext cx="1738500" cy="1597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"I need to know what</a:t>
            </a:r>
            <a:br>
              <a:rPr lang="en-US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[David Guetta]</a:t>
            </a:r>
            <a:r>
              <a:rPr b="1" baseline="-25000" lang="en-US" sz="1800">
                <a:latin typeface="Proxima Nova"/>
                <a:ea typeface="Proxima Nova"/>
                <a:cs typeface="Proxima Nova"/>
                <a:sym typeface="Proxima Nova"/>
              </a:rPr>
              <a:t>Person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en-US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is up to these days including what he may do next."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gff195c3ad5_0_59"/>
          <p:cNvSpPr txBox="1"/>
          <p:nvPr/>
        </p:nvSpPr>
        <p:spPr>
          <a:xfrm>
            <a:off x="4703674" y="2115400"/>
            <a:ext cx="608100" cy="1597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  LDA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gff195c3ad5_0_59"/>
          <p:cNvSpPr txBox="1"/>
          <p:nvPr/>
        </p:nvSpPr>
        <p:spPr>
          <a:xfrm>
            <a:off x="1696280" y="1817425"/>
            <a:ext cx="11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gff195c3ad5_0_59"/>
          <p:cNvSpPr txBox="1"/>
          <p:nvPr/>
        </p:nvSpPr>
        <p:spPr>
          <a:xfrm>
            <a:off x="2866429" y="1817425"/>
            <a:ext cx="16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Output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gff195c3ad5_0_59"/>
          <p:cNvSpPr txBox="1"/>
          <p:nvPr/>
        </p:nvSpPr>
        <p:spPr>
          <a:xfrm>
            <a:off x="4669566" y="1817425"/>
            <a:ext cx="6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Model 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gff195c3ad5_0_59"/>
          <p:cNvSpPr/>
          <p:nvPr/>
        </p:nvSpPr>
        <p:spPr>
          <a:xfrm>
            <a:off x="2081862" y="1456792"/>
            <a:ext cx="386700" cy="41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gff195c3ad5_0_59"/>
          <p:cNvSpPr/>
          <p:nvPr/>
        </p:nvSpPr>
        <p:spPr>
          <a:xfrm>
            <a:off x="4812513" y="1453896"/>
            <a:ext cx="386700" cy="41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gff195c3ad5_0_59"/>
          <p:cNvSpPr txBox="1"/>
          <p:nvPr/>
        </p:nvSpPr>
        <p:spPr>
          <a:xfrm>
            <a:off x="5505249" y="2115400"/>
            <a:ext cx="1675500" cy="1597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Possible Topic 1: </a:t>
            </a:r>
            <a:br>
              <a:rPr lang="en-US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DJ, dance music (98%);</a:t>
            </a:r>
            <a:br>
              <a:rPr lang="en-US" sz="10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3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Possible Topic 2: </a:t>
            </a:r>
            <a:br>
              <a:rPr lang="en-US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French (90%);</a:t>
            </a:r>
            <a:br>
              <a:rPr lang="en-US" sz="10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3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Possible Topic 3: </a:t>
            </a:r>
            <a:br>
              <a:rPr lang="en-US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Ibiza (60%);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↑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[David Guetta]</a:t>
            </a:r>
            <a:r>
              <a:rPr b="1" baseline="-25000" lang="en-US" sz="1000">
                <a:latin typeface="Proxima Nova"/>
                <a:ea typeface="Proxima Nova"/>
                <a:cs typeface="Proxima Nova"/>
                <a:sym typeface="Proxima Nova"/>
              </a:rPr>
              <a:t>Person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2" name="Google Shape;122;gff195c3ad5_0_59"/>
          <p:cNvCxnSpPr>
            <a:stCxn id="115" idx="3"/>
            <a:endCxn id="121" idx="1"/>
          </p:cNvCxnSpPr>
          <p:nvPr/>
        </p:nvCxnSpPr>
        <p:spPr>
          <a:xfrm>
            <a:off x="5311774" y="2914300"/>
            <a:ext cx="19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gff195c3ad5_0_59"/>
          <p:cNvSpPr txBox="1"/>
          <p:nvPr/>
        </p:nvSpPr>
        <p:spPr>
          <a:xfrm>
            <a:off x="5494515" y="1817425"/>
            <a:ext cx="16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Output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gff195c3ad5_0_59"/>
          <p:cNvSpPr txBox="1"/>
          <p:nvPr/>
        </p:nvSpPr>
        <p:spPr>
          <a:xfrm>
            <a:off x="7372775" y="2115400"/>
            <a:ext cx="1608600" cy="15978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Proxima Nova"/>
                <a:ea typeface="Proxima Nova"/>
                <a:cs typeface="Proxima Nova"/>
                <a:sym typeface="Proxima Nova"/>
              </a:rPr>
              <a:t>GLG seeks experts in their database based on the topic categorized by the model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5" name="Google Shape;125;gff195c3ad5_0_59"/>
          <p:cNvCxnSpPr>
            <a:stCxn id="121" idx="3"/>
            <a:endCxn id="124" idx="1"/>
          </p:cNvCxnSpPr>
          <p:nvPr/>
        </p:nvCxnSpPr>
        <p:spPr>
          <a:xfrm>
            <a:off x="7180749" y="2914300"/>
            <a:ext cx="19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gff195c3ad5_0_59"/>
          <p:cNvCxnSpPr>
            <a:stCxn id="114" idx="3"/>
          </p:cNvCxnSpPr>
          <p:nvPr/>
        </p:nvCxnSpPr>
        <p:spPr>
          <a:xfrm>
            <a:off x="4538675" y="2924231"/>
            <a:ext cx="225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gff195c3ad5_0_59"/>
          <p:cNvSpPr/>
          <p:nvPr/>
        </p:nvSpPr>
        <p:spPr>
          <a:xfrm>
            <a:off x="7897813" y="1453896"/>
            <a:ext cx="386700" cy="41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roxima Nova"/>
                <a:ea typeface="Proxima Nova"/>
                <a:cs typeface="Proxima Nova"/>
                <a:sym typeface="Proxima Nova"/>
              </a:rPr>
              <a:t>3*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gff195c3ad5_0_59"/>
          <p:cNvSpPr txBox="1"/>
          <p:nvPr/>
        </p:nvSpPr>
        <p:spPr>
          <a:xfrm>
            <a:off x="7754866" y="1817425"/>
            <a:ext cx="6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Model 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gff195c3ad5_0_59"/>
          <p:cNvSpPr txBox="1"/>
          <p:nvPr>
            <p:ph idx="1" type="body"/>
          </p:nvPr>
        </p:nvSpPr>
        <p:spPr>
          <a:xfrm>
            <a:off x="310900" y="4171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Acronyms</a:t>
            </a:r>
            <a:r>
              <a:rPr lang="en-US" sz="1200"/>
              <a:t>: NLP (Natural Language Processing), NER (Named-Entity Recognition), C (Clustering), LDA (latent Dirichlet allocation), DJ (Disc Jockey), GLG (Gerson Lehrman Group). * Step 3 is outside the scope of this project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gff195c3ad5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75" y="3758552"/>
            <a:ext cx="479100" cy="4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ff195c3ad5_0_59"/>
          <p:cNvSpPr txBox="1"/>
          <p:nvPr/>
        </p:nvSpPr>
        <p:spPr>
          <a:xfrm>
            <a:off x="168475" y="3818825"/>
            <a:ext cx="8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David Guetta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2" name="Google Shape;132;gff195c3ad5_0_59"/>
          <p:cNvCxnSpPr/>
          <p:nvPr/>
        </p:nvCxnSpPr>
        <p:spPr>
          <a:xfrm>
            <a:off x="987779" y="3984288"/>
            <a:ext cx="202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gff195c3ad5_0_59"/>
          <p:cNvSpPr txBox="1"/>
          <p:nvPr>
            <p:ph type="title"/>
          </p:nvPr>
        </p:nvSpPr>
        <p:spPr>
          <a:xfrm>
            <a:off x="311700" y="445025"/>
            <a:ext cx="518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Solution (1 min), </a:t>
            </a:r>
            <a:r>
              <a:rPr i="1" lang="en-US"/>
              <a:t>preliminary</a:t>
            </a:r>
            <a:endParaRPr i="1"/>
          </a:p>
        </p:txBody>
      </p:sp>
      <p:sp>
        <p:nvSpPr>
          <p:cNvPr id="134" name="Google Shape;134;gff195c3ad5_0_59"/>
          <p:cNvSpPr txBox="1"/>
          <p:nvPr>
            <p:ph idx="1" type="body"/>
          </p:nvPr>
        </p:nvSpPr>
        <p:spPr>
          <a:xfrm>
            <a:off x="310898" y="990375"/>
            <a:ext cx="5182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Illustrative and simplified example: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88b2016eb_0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 (1 min)</a:t>
            </a:r>
            <a:endParaRPr/>
          </a:p>
        </p:txBody>
      </p:sp>
      <p:sp>
        <p:nvSpPr>
          <p:cNvPr id="140" name="Google Shape;140;g1588b2016eb_0_2"/>
          <p:cNvSpPr txBox="1"/>
          <p:nvPr>
            <p:ph idx="1" type="body"/>
          </p:nvPr>
        </p:nvSpPr>
        <p:spPr>
          <a:xfrm>
            <a:off x="311700" y="923875"/>
            <a:ext cx="8600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Did exploratory data analysis (EDA) on two datasets from Kaggle:</a:t>
            </a:r>
            <a:endParaRPr/>
          </a:p>
          <a:p>
            <a:pPr indent="-234950" lvl="1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Annotated Corpus for Named Entity Recognition | Kaggle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9250" lvl="0" marL="4000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>
                <a:solidFill>
                  <a:schemeClr val="dk1"/>
                </a:solidFill>
              </a:rPr>
              <a:t>Next step: train our model using this other 2.7-million news articles dataset:</a:t>
            </a:r>
            <a:endParaRPr>
              <a:solidFill>
                <a:schemeClr val="dk1"/>
              </a:solidFill>
            </a:endParaRPr>
          </a:p>
          <a:p>
            <a:pPr indent="-2349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All the News 2.0 - Components</a:t>
            </a:r>
            <a:endParaRPr sz="1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141" name="Google Shape;141;g1588b2016eb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8000" y="2195254"/>
            <a:ext cx="1672124" cy="17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588b2016eb_0_2"/>
          <p:cNvSpPr txBox="1"/>
          <p:nvPr/>
        </p:nvSpPr>
        <p:spPr>
          <a:xfrm>
            <a:off x="2311776" y="1795050"/>
            <a:ext cx="18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Example of entity tag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3" name="Google Shape;143;g1588b2016eb_0_2"/>
          <p:cNvPicPr preferRelativeResize="0"/>
          <p:nvPr/>
        </p:nvPicPr>
        <p:blipFill rotWithShape="1">
          <a:blip r:embed="rId6">
            <a:alphaModFix/>
          </a:blip>
          <a:srcRect b="0" l="5747" r="45548" t="16929"/>
          <a:stretch/>
        </p:blipFill>
        <p:spPr>
          <a:xfrm>
            <a:off x="475500" y="2224925"/>
            <a:ext cx="1819712" cy="159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588b2016eb_0_2"/>
          <p:cNvSpPr txBox="1"/>
          <p:nvPr/>
        </p:nvSpPr>
        <p:spPr>
          <a:xfrm>
            <a:off x="475500" y="1784325"/>
            <a:ext cx="16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List of entity tags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g1588b2016eb_0_2"/>
          <p:cNvSpPr/>
          <p:nvPr/>
        </p:nvSpPr>
        <p:spPr>
          <a:xfrm>
            <a:off x="2974425" y="2184650"/>
            <a:ext cx="515400" cy="1706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588b2016eb_0_2"/>
          <p:cNvSpPr/>
          <p:nvPr/>
        </p:nvSpPr>
        <p:spPr>
          <a:xfrm>
            <a:off x="3120461" y="3232138"/>
            <a:ext cx="907500" cy="161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588b2016eb_0_2"/>
          <p:cNvSpPr/>
          <p:nvPr/>
        </p:nvSpPr>
        <p:spPr>
          <a:xfrm>
            <a:off x="430950" y="2277488"/>
            <a:ext cx="1761300" cy="2235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g1588b2016eb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5883" y="2120300"/>
            <a:ext cx="2616792" cy="18074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g1588b2016eb_0_2"/>
          <p:cNvSpPr txBox="1"/>
          <p:nvPr/>
        </p:nvSpPr>
        <p:spPr>
          <a:xfrm>
            <a:off x="4592975" y="1784325"/>
            <a:ext cx="22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Plot of entity tag count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g1588b2016eb_0_2"/>
          <p:cNvSpPr/>
          <p:nvPr/>
        </p:nvSpPr>
        <p:spPr>
          <a:xfrm>
            <a:off x="4255875" y="2118386"/>
            <a:ext cx="608400" cy="18030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g1588b2016eb_0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3375" y="2184525"/>
            <a:ext cx="1988390" cy="14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588b2016eb_0_2"/>
          <p:cNvSpPr txBox="1"/>
          <p:nvPr/>
        </p:nvSpPr>
        <p:spPr>
          <a:xfrm>
            <a:off x="7115775" y="1795050"/>
            <a:ext cx="19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Capital vs. non-capital word count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ef534c862_0_3"/>
          <p:cNvSpPr txBox="1"/>
          <p:nvPr>
            <p:ph idx="1" type="body"/>
          </p:nvPr>
        </p:nvSpPr>
        <p:spPr>
          <a:xfrm>
            <a:off x="697600" y="1127225"/>
            <a:ext cx="40062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Named-Entity Recognition (NER)</a:t>
            </a:r>
            <a:endParaRPr sz="2100"/>
          </a:p>
        </p:txBody>
      </p:sp>
      <p:sp>
        <p:nvSpPr>
          <p:cNvPr id="158" name="Google Shape;158;g16ef534c862_0_3"/>
          <p:cNvSpPr txBox="1"/>
          <p:nvPr>
            <p:ph type="title"/>
          </p:nvPr>
        </p:nvSpPr>
        <p:spPr>
          <a:xfrm>
            <a:off x="3108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Model </a:t>
            </a:r>
            <a:r>
              <a:rPr lang="en-US"/>
              <a:t>status: </a:t>
            </a:r>
            <a:r>
              <a:rPr lang="en-US"/>
              <a:t>accomplishments, challenges (1 of 2)</a:t>
            </a:r>
            <a:endParaRPr/>
          </a:p>
        </p:txBody>
      </p:sp>
      <p:sp>
        <p:nvSpPr>
          <p:cNvPr id="159" name="Google Shape;159;g16ef534c862_0_3"/>
          <p:cNvSpPr/>
          <p:nvPr/>
        </p:nvSpPr>
        <p:spPr>
          <a:xfrm>
            <a:off x="310912" y="1165992"/>
            <a:ext cx="386700" cy="41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g16ef534c862_0_3"/>
          <p:cNvSpPr txBox="1"/>
          <p:nvPr>
            <p:ph idx="1" type="body"/>
          </p:nvPr>
        </p:nvSpPr>
        <p:spPr>
          <a:xfrm>
            <a:off x="464100" y="1702475"/>
            <a:ext cx="4148100" cy="3308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Test 1, using spaCY predictions:</a:t>
            </a:r>
            <a:endParaRPr b="1" sz="1200">
              <a:solidFill>
                <a:schemeClr val="dk1"/>
              </a:solidFill>
            </a:endParaRPr>
          </a:p>
          <a:p>
            <a:pPr indent="-133350" lvl="1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Accuracy: 0.937, Recall: 0.619, Precision: 0.753,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F1 Score: 0.680</a:t>
            </a:r>
            <a:endParaRPr sz="1200" strike="sngStrike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Test 2, TPOT for AutoM</a:t>
            </a:r>
            <a:r>
              <a:rPr b="1" lang="en-US" sz="1200">
                <a:solidFill>
                  <a:srgbClr val="000000"/>
                </a:solidFill>
              </a:rPr>
              <a:t>L</a:t>
            </a:r>
            <a:r>
              <a:rPr lang="en-US" sz="1200">
                <a:solidFill>
                  <a:srgbClr val="FF0000"/>
                </a:solidFill>
              </a:rPr>
              <a:t>: </a:t>
            </a:r>
            <a:r>
              <a:rPr i="1" lang="en-US" sz="1200">
                <a:solidFill>
                  <a:srgbClr val="FF0000"/>
                </a:solidFill>
              </a:rPr>
              <a:t>too computationally intense for local machine</a:t>
            </a:r>
            <a:endParaRPr i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Test 3, using one-hot encoding:</a:t>
            </a:r>
            <a:endParaRPr b="1" sz="1200">
              <a:solidFill>
                <a:schemeClr val="dk1"/>
              </a:solidFill>
            </a:endParaRPr>
          </a:p>
          <a:p>
            <a:pPr indent="-190500" lvl="1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XGB: Accuracy: 0.959, </a:t>
            </a:r>
            <a:r>
              <a:rPr b="1" lang="en-US" sz="1200">
                <a:solidFill>
                  <a:schemeClr val="dk1"/>
                </a:solidFill>
              </a:rPr>
              <a:t>Recall: 0.906</a:t>
            </a:r>
            <a:r>
              <a:rPr lang="en-US" sz="1200">
                <a:solidFill>
                  <a:schemeClr val="dk1"/>
                </a:solidFill>
              </a:rPr>
              <a:t>, Precision: 0.755, F1 Score: 0.824</a:t>
            </a:r>
            <a:endParaRPr sz="1200">
              <a:solidFill>
                <a:schemeClr val="dk1"/>
              </a:solidFill>
            </a:endParaRPr>
          </a:p>
          <a:p>
            <a:pPr indent="-190500" lvl="1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Logistic Regression: Accuracy: 0.932, </a:t>
            </a:r>
            <a:r>
              <a:rPr b="1" lang="en-US" sz="1200">
                <a:solidFill>
                  <a:schemeClr val="dk1"/>
                </a:solidFill>
              </a:rPr>
              <a:t>Recall: 0.761</a:t>
            </a:r>
            <a:r>
              <a:rPr lang="en-US" sz="1200">
                <a:solidFill>
                  <a:schemeClr val="dk1"/>
                </a:solidFill>
              </a:rPr>
              <a:t>, Precision: 0.659, F1 Score: 0.706</a:t>
            </a:r>
            <a:endParaRPr i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1" name="Google Shape;161;g16ef534c862_0_3"/>
          <p:cNvSpPr txBox="1"/>
          <p:nvPr>
            <p:ph idx="1" type="body"/>
          </p:nvPr>
        </p:nvSpPr>
        <p:spPr>
          <a:xfrm>
            <a:off x="4832625" y="1702475"/>
            <a:ext cx="4148100" cy="3308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Test 4, using TF-IDF encoding:</a:t>
            </a:r>
            <a:endParaRPr b="1" sz="1200">
              <a:solidFill>
                <a:schemeClr val="dk1"/>
              </a:solidFill>
            </a:endParaRPr>
          </a:p>
          <a:p>
            <a:pPr indent="-190500" lvl="1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XGB: Accuracy: 0.935, Recall: 0.881, Precision: 0.644,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F1 Score: 0.744</a:t>
            </a:r>
            <a:endParaRPr sz="1200">
              <a:solidFill>
                <a:schemeClr val="dk1"/>
              </a:solidFill>
            </a:endParaRPr>
          </a:p>
          <a:p>
            <a:pPr indent="-190500" lvl="1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Logistic Regression: Accuracy: 0.921, Recall: 0.612, Precision: 0.638, F1 Score: 0.625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Test 5, using one-hot encoding with preprocessed data:</a:t>
            </a:r>
            <a:endParaRPr sz="1200">
              <a:solidFill>
                <a:schemeClr val="dk1"/>
              </a:solidFill>
            </a:endParaRPr>
          </a:p>
          <a:p>
            <a:pPr indent="-190500" lvl="1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XGB: Accuracy: 0.959, Recall: 0.906, Precision: 0.758, F1 Score: 0.825</a:t>
            </a:r>
            <a:endParaRPr sz="1200">
              <a:solidFill>
                <a:schemeClr val="dk1"/>
              </a:solidFill>
            </a:endParaRPr>
          </a:p>
          <a:p>
            <a:pPr indent="-190500" lvl="1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Logistic Regression: Accuracy: 0.932, Recall: 0.761, Precision: 0.659, F1 Score: 0.706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Test 6, using TF-IDF encoding with preprocessed data:</a:t>
            </a:r>
            <a:endParaRPr sz="1200">
              <a:solidFill>
                <a:schemeClr val="dk1"/>
              </a:solidFill>
            </a:endParaRPr>
          </a:p>
          <a:p>
            <a:pPr indent="-247650" lvl="1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XGB: Accuracy: 0.935, Recall: 0.881, Precision: 0.644, 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F1 Score: 0.744</a:t>
            </a:r>
            <a:endParaRPr sz="1200">
              <a:solidFill>
                <a:schemeClr val="dk1"/>
              </a:solidFill>
            </a:endParaRPr>
          </a:p>
          <a:p>
            <a:pPr indent="-247650" lvl="1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Logistic Regression: Accuracy: 0.921, Recall: 0.612, Precision: 0.638, F1 Score: 0.625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2" name="Google Shape;162;g16ef534c862_0_3"/>
          <p:cNvSpPr/>
          <p:nvPr/>
        </p:nvSpPr>
        <p:spPr>
          <a:xfrm>
            <a:off x="353700" y="3357575"/>
            <a:ext cx="4368900" cy="12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ef534c862_0_51"/>
          <p:cNvSpPr txBox="1"/>
          <p:nvPr>
            <p:ph idx="1" type="body"/>
          </p:nvPr>
        </p:nvSpPr>
        <p:spPr>
          <a:xfrm>
            <a:off x="4703800" y="1650500"/>
            <a:ext cx="4097700" cy="264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Model 3: Bag of words + PCA +  KMeans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n_cluster=2: Silhouette Coefficient is 0.28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n_cluster=3, Silhouette Coefficient is 0.17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Model 4: Bag of words + PCA + Agglomerative 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rgbClr val="FF0000"/>
                </a:solidFill>
              </a:rPr>
              <a:t>Aborted:</a:t>
            </a:r>
            <a:r>
              <a:rPr lang="en-US" sz="1200">
                <a:solidFill>
                  <a:schemeClr val="dk1"/>
                </a:solidFill>
              </a:rPr>
              <a:t> It took too long to run; after 50 mins, the model is still running.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The code is tested on a small portion of the dataset.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Model 5: Bag of words + LDA  (to be tested further)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-US" sz="1200">
                <a:solidFill>
                  <a:srgbClr val="0000FF"/>
                </a:solidFill>
              </a:rPr>
              <a:t>So far, with topic number = 10, the model seemingly outputs the most sensible list of topics. 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68" name="Google Shape;168;g16ef534c862_0_51"/>
          <p:cNvSpPr/>
          <p:nvPr/>
        </p:nvSpPr>
        <p:spPr>
          <a:xfrm>
            <a:off x="4615145" y="3579725"/>
            <a:ext cx="4294200" cy="814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6ef534c862_0_51"/>
          <p:cNvSpPr txBox="1"/>
          <p:nvPr>
            <p:ph idx="1" type="body"/>
          </p:nvPr>
        </p:nvSpPr>
        <p:spPr>
          <a:xfrm>
            <a:off x="697600" y="1127225"/>
            <a:ext cx="40062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C</a:t>
            </a:r>
            <a:r>
              <a:rPr lang="en-US" sz="2100">
                <a:solidFill>
                  <a:schemeClr val="dk1"/>
                </a:solidFill>
              </a:rPr>
              <a:t>lustering</a:t>
            </a:r>
            <a:endParaRPr sz="2100"/>
          </a:p>
        </p:txBody>
      </p:sp>
      <p:sp>
        <p:nvSpPr>
          <p:cNvPr id="170" name="Google Shape;170;g16ef534c862_0_51"/>
          <p:cNvSpPr txBox="1"/>
          <p:nvPr>
            <p:ph type="title"/>
          </p:nvPr>
        </p:nvSpPr>
        <p:spPr>
          <a:xfrm>
            <a:off x="310896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Model status: accomplishments, challenges (2 of 2)</a:t>
            </a:r>
            <a:endParaRPr/>
          </a:p>
        </p:txBody>
      </p:sp>
      <p:sp>
        <p:nvSpPr>
          <p:cNvPr id="171" name="Google Shape;171;g16ef534c862_0_51"/>
          <p:cNvSpPr/>
          <p:nvPr/>
        </p:nvSpPr>
        <p:spPr>
          <a:xfrm>
            <a:off x="310912" y="1165992"/>
            <a:ext cx="386700" cy="418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g16ef534c862_0_51"/>
          <p:cNvSpPr txBox="1"/>
          <p:nvPr>
            <p:ph idx="1" type="body"/>
          </p:nvPr>
        </p:nvSpPr>
        <p:spPr>
          <a:xfrm>
            <a:off x="404350" y="1650450"/>
            <a:ext cx="4097700" cy="2641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Model 1: Bag of words + KMeans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n_cluster=2: Silhouette Coefficient is 0.28 for random_states=1, 5, 10, 42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n_cluster=3, Silhouette Coefficient is 0.17 for random_states=0, 1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Silhouette Coefficient decreases as n_cluster increases. </a:t>
            </a:r>
            <a:endParaRPr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Model 2: TF-IDF + KMeans </a:t>
            </a:r>
            <a:endParaRPr b="1" sz="12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200">
                <a:solidFill>
                  <a:schemeClr val="dk1"/>
                </a:solidFill>
              </a:rPr>
              <a:t>n_cluster=2: Silhouette Coefficient is 0.00814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200">
                <a:solidFill>
                  <a:schemeClr val="dk1"/>
                </a:solidFill>
              </a:rPr>
              <a:t>n_cluster=3: Silhouette Coefficient is 0.000157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73" name="Google Shape;173;g16ef534c862_0_51"/>
          <p:cNvSpPr/>
          <p:nvPr/>
        </p:nvSpPr>
        <p:spPr>
          <a:xfrm>
            <a:off x="2864979" y="4465500"/>
            <a:ext cx="6041400" cy="5727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 </a:t>
            </a:r>
            <a:r>
              <a:rPr lang="en-US"/>
              <a:t>questions at later slide about 1) whether to use much bigger dataset and 2) how best to connect NER output to clustering model…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urthBrain">
  <a:themeElements>
    <a:clrScheme name="Simple Light">
      <a:dk1>
        <a:srgbClr val="525252"/>
      </a:dk1>
      <a:lt1>
        <a:srgbClr val="FFFFFF"/>
      </a:lt1>
      <a:dk2>
        <a:srgbClr val="525252"/>
      </a:dk2>
      <a:lt2>
        <a:srgbClr val="EEEEEE"/>
      </a:lt2>
      <a:accent1>
        <a:srgbClr val="EC008C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5C7B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